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75" r:id="rId6"/>
    <p:sldId id="273" r:id="rId7"/>
    <p:sldId id="274" r:id="rId8"/>
    <p:sldId id="290" r:id="rId9"/>
    <p:sldId id="288" r:id="rId10"/>
    <p:sldId id="272" r:id="rId11"/>
    <p:sldId id="276" r:id="rId12"/>
    <p:sldId id="280" r:id="rId13"/>
    <p:sldId id="279" r:id="rId14"/>
    <p:sldId id="263" r:id="rId15"/>
    <p:sldId id="264" r:id="rId16"/>
    <p:sldId id="291" r:id="rId17"/>
    <p:sldId id="266" r:id="rId18"/>
    <p:sldId id="267" r:id="rId19"/>
    <p:sldId id="26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81"/>
  </p:normalViewPr>
  <p:slideViewPr>
    <p:cSldViewPr snapToGrid="0">
      <p:cViewPr>
        <p:scale>
          <a:sx n="100" d="100"/>
          <a:sy n="100" d="100"/>
        </p:scale>
        <p:origin x="14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DCF6B-E039-903E-496D-17D5409AB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BDDE2C-5AD5-B1D2-E9F7-97150A0267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0CECC-0953-0863-2B38-8EDB58866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F9AF8-E3E9-8DC1-CA5D-0EBEC6B09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BEEFB-8FFC-474E-0447-171C56202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289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6295F-800D-1F76-5A1B-CCDF2869E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80B0E7-7315-60D7-E1A6-4839E2D258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F671F0-BBC1-195B-66D8-EF4C75AB8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0651D-557D-D511-AC7B-4743B6B56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C9A06-E300-833F-0AFA-5EC5E782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321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85F12C-00B7-7655-3334-8376406D7D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BBDD1B-E5D2-7646-8FAA-F5C2D8BF7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70786-9B62-BA95-84E7-0C295F113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4D20E-7F4B-F592-7FDB-DBDA86460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3573F-E66D-26D1-47CF-8AC5445B8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613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3188C-ACD4-0373-0620-CD6D5F46C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79FE5-12B1-B3A8-6E1C-66E2917CF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3E50B-5018-277F-930A-D53B98113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662A0-4C99-59DF-8034-084631AE6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E294B-5FB5-0473-D375-ABF11633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240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A1793-9163-A451-A253-9A94CDF87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26E4A-009F-5599-7F2A-C73C0B0056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66435-D506-CDCF-1490-C02799F82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BBB8E-CC75-D30F-5868-865F4A5E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363D9B-7687-65A8-5771-B2383E3E4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24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2A2C-E763-0A82-1478-268501DD2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4D233-FCB5-F59E-826F-B0ACC89F4A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208A2-3AF5-55D0-3A34-5231F95D6E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57B145-B3B4-21A7-425C-8EC6B5EC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7EA97-2261-A598-73CB-AA6188226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7F96B-25D4-A721-ABDC-23F0945B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26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74E5-CEFB-979A-2BD5-6E5375C42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A1BE0-3C0E-1A77-7963-BEC51BBAF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F2FBC-C1A9-1A78-C0D4-814036D630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8953CF-5672-1B03-B5F0-C9891DFCB6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F3AA39-1914-95B3-9447-C5DB56412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43F905-732A-5287-6165-CC895E7A7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31290-F942-0EEC-5AE1-0EAD98C15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0786F6-698A-D873-EBFE-E9C4930A5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14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C5595-7C45-4585-B7E9-E0E798207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E865A7-28C2-8362-54FE-3642FE16E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0D5482-7061-4E4F-84C2-7068A15C7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B3B989-6A1C-2E56-6522-4FBAFC3D1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635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268C96-EF41-F0E7-ED5F-E09754CA4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39C694-0851-CAB4-757F-159665DC4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6CFCB-A15D-F09F-E62A-E48A4C1CA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68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31F7E-5EC0-C867-A4BD-AAB6F1B9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27C7C-9B2B-F5E4-264B-B603DEFBC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81940-93E7-5AE1-DD9E-08E17A8D7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7A9C3D-5416-C662-9CC3-17E6BD3E4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3C4D0-970D-B680-E22F-04C533A79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1D018A-D5E7-68AE-70E8-F23419538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41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0EF85-F0EE-3379-4537-D5D439475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62C564-3995-DACE-6C3D-81E9184A64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D2E531-913D-B8FA-0CBD-E371A2EA9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47FDAC-0A9F-AFAF-EA36-6B0AEFB7C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903AD-5F9B-A98D-0B76-3CF9942AC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461A04-9B70-AEBD-808B-0C5C01761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876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>
            <a:alpha val="3265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E20107-6D55-C93A-072F-955A26A24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C9388B-8834-6F5A-3007-A4EBB3E43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6BAA2-14E0-A47C-38BE-4D84E02888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3C49C8-4B05-EE40-8396-8AD4B7C5BFD8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21690-4FAC-5538-63F9-B6B6A774CA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7A15F-681B-C48C-9C15-F0B9BAE04B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D0B05-4AB7-2A4A-8D10-07788F66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003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4AB625E-0785-D589-FD41-46BADC8AADE3}"/>
              </a:ext>
            </a:extLst>
          </p:cNvPr>
          <p:cNvSpPr txBox="1"/>
          <p:nvPr/>
        </p:nvSpPr>
        <p:spPr>
          <a:xfrm>
            <a:off x="5303154" y="6067994"/>
            <a:ext cx="1585692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Garamond" panose="02020404030301010803" pitchFamily="18" charset="0"/>
              </a:rPr>
              <a:t>Aaron Galbraith • 2023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A8385BF-AE97-8F54-5D03-EDC77B093FF9}"/>
              </a:ext>
            </a:extLst>
          </p:cNvPr>
          <p:cNvSpPr txBox="1">
            <a:spLocks/>
          </p:cNvSpPr>
          <p:nvPr/>
        </p:nvSpPr>
        <p:spPr>
          <a:xfrm>
            <a:off x="736600" y="258763"/>
            <a:ext cx="107188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Garamond" panose="02020404030301010803" pitchFamily="18" charset="0"/>
              </a:rPr>
              <a:t>Marketing Birth Control Products in a Post-Dobbs World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9217D03-DFFB-57CA-34BC-A9D8E8DFC667}"/>
              </a:ext>
            </a:extLst>
          </p:cNvPr>
          <p:cNvSpPr txBox="1">
            <a:spLocks/>
          </p:cNvSpPr>
          <p:nvPr/>
        </p:nvSpPr>
        <p:spPr>
          <a:xfrm>
            <a:off x="1524000" y="3015437"/>
            <a:ext cx="9144000" cy="817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Eurostile" panose="020B0504020202050204" pitchFamily="34" charset="77"/>
              </a:rPr>
              <a:t>A project to help Pfizer learn from the online conversation about birth control methods</a:t>
            </a:r>
          </a:p>
        </p:txBody>
      </p:sp>
    </p:spTree>
    <p:extLst>
      <p:ext uri="{BB962C8B-B14F-4D97-AF65-F5344CB8AC3E}">
        <p14:creationId xmlns:p14="http://schemas.microsoft.com/office/powerpoint/2010/main" val="3550184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32FA9141-AF88-906A-8BA5-E8608B24C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78" y="1234281"/>
            <a:ext cx="11173643" cy="4389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3925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38D6A9-97D2-89C3-626C-F76F23EA0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150" y="844550"/>
            <a:ext cx="69977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51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30594A3-AC7A-7A0D-68E6-B91DCECF3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150" y="844550"/>
            <a:ext cx="69977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707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10B9FC-B582-F9B1-FE1B-6B9F409E0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800" y="406400"/>
            <a:ext cx="72644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04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6408-7B66-0D9A-6DCA-8E1D30EE1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latin typeface="Garamond" panose="02020404030301010803" pitchFamily="18" charset="0"/>
              </a:rPr>
              <a:t>Methods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B34136-DA6E-4D39-5F5A-450602D54F43}"/>
              </a:ext>
            </a:extLst>
          </p:cNvPr>
          <p:cNvSpPr txBox="1"/>
          <p:nvPr/>
        </p:nvSpPr>
        <p:spPr>
          <a:xfrm>
            <a:off x="838200" y="1690688"/>
            <a:ext cx="9199179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ChatGPT3 helped with brand categorization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80EDEE-E0D5-3C42-FB70-4506F1527BA8}"/>
              </a:ext>
            </a:extLst>
          </p:cNvPr>
          <p:cNvSpPr txBox="1"/>
          <p:nvPr/>
        </p:nvSpPr>
        <p:spPr>
          <a:xfrm>
            <a:off x="838200" y="2846388"/>
            <a:ext cx="795896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Garamond" panose="020204040303010108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C93E2D-CBD7-69EE-6154-0874E7253361}"/>
              </a:ext>
            </a:extLst>
          </p:cNvPr>
          <p:cNvSpPr txBox="1"/>
          <p:nvPr/>
        </p:nvSpPr>
        <p:spPr>
          <a:xfrm>
            <a:off x="838199" y="4002088"/>
            <a:ext cx="10618077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ML classifiers: Naïve Bayes, Random Forest, </a:t>
            </a:r>
            <a:r>
              <a:rPr lang="en-US" sz="3200" b="1" dirty="0">
                <a:latin typeface="Garamond" panose="02020404030301010803" pitchFamily="18" charset="0"/>
              </a:rPr>
              <a:t>Gradient Boost*</a:t>
            </a:r>
          </a:p>
          <a:p>
            <a:r>
              <a:rPr lang="en-US" sz="1600" dirty="0">
                <a:latin typeface="Garamond" panose="02020404030301010803" pitchFamily="18" charset="0"/>
              </a:rPr>
              <a:t>          </a:t>
            </a:r>
            <a:r>
              <a:rPr lang="en-US" sz="1600" b="1" dirty="0">
                <a:latin typeface="Garamond" panose="02020404030301010803" pitchFamily="18" charset="0"/>
              </a:rPr>
              <a:t>* final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2F3DCF-144B-2479-F9E8-810DBB13F6CB}"/>
              </a:ext>
            </a:extLst>
          </p:cNvPr>
          <p:cNvSpPr txBox="1"/>
          <p:nvPr/>
        </p:nvSpPr>
        <p:spPr>
          <a:xfrm>
            <a:off x="838200" y="5157788"/>
            <a:ext cx="3365938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metric: </a:t>
            </a:r>
            <a:r>
              <a:rPr lang="en-US" sz="3200" b="1" u="sng" dirty="0">
                <a:latin typeface="Garamond" panose="02020404030301010803" pitchFamily="18" charset="0"/>
              </a:rPr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4141209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6408-7B66-0D9A-6DCA-8E1D30EE1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latin typeface="Garamond" panose="02020404030301010803" pitchFamily="18" charset="0"/>
              </a:rPr>
              <a:t>Results – predicting METHODS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21E68FA-16D2-59A3-75AE-240A907C1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521557"/>
              </p:ext>
            </p:extLst>
          </p:nvPr>
        </p:nvGraphicFramePr>
        <p:xfrm>
          <a:off x="2359025" y="1760220"/>
          <a:ext cx="7473950" cy="33375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551976">
                  <a:extLst>
                    <a:ext uri="{9D8B030D-6E8A-4147-A177-3AD203B41FA5}">
                      <a16:colId xmlns:a16="http://schemas.microsoft.com/office/drawing/2014/main" val="215092316"/>
                    </a:ext>
                  </a:extLst>
                </a:gridCol>
                <a:gridCol w="1938787">
                  <a:extLst>
                    <a:ext uri="{9D8B030D-6E8A-4147-A177-3AD203B41FA5}">
                      <a16:colId xmlns:a16="http://schemas.microsoft.com/office/drawing/2014/main" val="1255610065"/>
                    </a:ext>
                  </a:extLst>
                </a:gridCol>
                <a:gridCol w="1983187">
                  <a:extLst>
                    <a:ext uri="{9D8B030D-6E8A-4147-A177-3AD203B41FA5}">
                      <a16:colId xmlns:a16="http://schemas.microsoft.com/office/drawing/2014/main" val="8033447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F1-macro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465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Garamond" panose="02020404030301010803" pitchFamily="18" charset="0"/>
                        </a:rPr>
                        <a:t>Decision Tree (BASELINE)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87.2%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249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ramond" panose="02020404030301010803" pitchFamily="18" charset="0"/>
                        </a:rPr>
                        <a:t>… with hyperparameter tuning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88.3%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0235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7662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Garamond" panose="02020404030301010803" pitchFamily="18" charset="0"/>
                        </a:rPr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83.3%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321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Garamond" panose="02020404030301010803" pitchFamily="18" charset="0"/>
                        </a:rPr>
                        <a:t>… with hyperparameter tuning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83.3%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79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839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Garamond" panose="02020404030301010803" pitchFamily="18" charset="0"/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92.1%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5553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Garamond" panose="02020404030301010803" pitchFamily="18" charset="0"/>
                        </a:rPr>
                        <a:t>… with hyperparameter tuning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94.2%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854985"/>
                  </a:ext>
                </a:extLst>
              </a:tr>
            </a:tbl>
          </a:graphicData>
        </a:graphic>
      </p:graphicFrame>
      <p:pic>
        <p:nvPicPr>
          <p:cNvPr id="7" name="Graphic 6" descr="Arrow Straight">
            <a:extLst>
              <a:ext uri="{FF2B5EF4-FFF2-40B4-BE49-F238E27FC236}">
                <a16:creationId xmlns:a16="http://schemas.microsoft.com/office/drawing/2014/main" id="{145CE423-B1AF-769A-9A98-F0076D6CD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83799" y="4432300"/>
            <a:ext cx="914400" cy="914400"/>
          </a:xfrm>
          <a:prstGeom prst="rect">
            <a:avLst/>
          </a:prstGeom>
        </p:spPr>
      </p:pic>
      <p:pic>
        <p:nvPicPr>
          <p:cNvPr id="8" name="Graphic 7" descr="Arrow Straight">
            <a:extLst>
              <a:ext uri="{FF2B5EF4-FFF2-40B4-BE49-F238E27FC236}">
                <a16:creationId xmlns:a16="http://schemas.microsoft.com/office/drawing/2014/main" id="{68A6A380-D9CA-A817-A727-B2439E23F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1193800" y="44323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540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6408-7B66-0D9A-6DCA-8E1D30EE1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latin typeface="Garamond" panose="02020404030301010803" pitchFamily="18" charset="0"/>
              </a:rPr>
              <a:t>Results – predicting RATINGS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21E68FA-16D2-59A3-75AE-240A907C1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816753"/>
              </p:ext>
            </p:extLst>
          </p:nvPr>
        </p:nvGraphicFramePr>
        <p:xfrm>
          <a:off x="1365250" y="1760220"/>
          <a:ext cx="9461500" cy="33375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553615">
                  <a:extLst>
                    <a:ext uri="{9D8B030D-6E8A-4147-A177-3AD203B41FA5}">
                      <a16:colId xmlns:a16="http://schemas.microsoft.com/office/drawing/2014/main" val="215092316"/>
                    </a:ext>
                  </a:extLst>
                </a:gridCol>
                <a:gridCol w="1939681">
                  <a:extLst>
                    <a:ext uri="{9D8B030D-6E8A-4147-A177-3AD203B41FA5}">
                      <a16:colId xmlns:a16="http://schemas.microsoft.com/office/drawing/2014/main" val="1255610065"/>
                    </a:ext>
                  </a:extLst>
                </a:gridCol>
                <a:gridCol w="1984102">
                  <a:extLst>
                    <a:ext uri="{9D8B030D-6E8A-4147-A177-3AD203B41FA5}">
                      <a16:colId xmlns:a16="http://schemas.microsoft.com/office/drawing/2014/main" val="803344780"/>
                    </a:ext>
                  </a:extLst>
                </a:gridCol>
                <a:gridCol w="1984102">
                  <a:extLst>
                    <a:ext uri="{9D8B030D-6E8A-4147-A177-3AD203B41FA5}">
                      <a16:colId xmlns:a16="http://schemas.microsoft.com/office/drawing/2014/main" val="20317745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ROC-AUC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465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Garamond" panose="02020404030301010803" pitchFamily="18" charset="0"/>
                        </a:rPr>
                        <a:t>Decision Tree (BASELINE)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55.2%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72.6%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249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ramond" panose="02020404030301010803" pitchFamily="18" charset="0"/>
                        </a:rPr>
                        <a:t>… with hyperparameter tuning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80.5%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70.8%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0235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7662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Garamond" panose="02020404030301010803" pitchFamily="18" charset="0"/>
                        </a:rPr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61.3%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82.4%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321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Garamond" panose="02020404030301010803" pitchFamily="18" charset="0"/>
                        </a:rPr>
                        <a:t>… with hyperparameter tuning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63.0%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83.1%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79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aramond" panose="020204040303010108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839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Garamond" panose="02020404030301010803" pitchFamily="18" charset="0"/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96.0%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77.2%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5553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Garamond" panose="02020404030301010803" pitchFamily="18" charset="0"/>
                        </a:rPr>
                        <a:t>… with hyperparameter tuning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91.3%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aramond" panose="02020404030301010803" pitchFamily="18" charset="0"/>
                        </a:rPr>
                        <a:t>86.3%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854985"/>
                  </a:ext>
                </a:extLst>
              </a:tr>
            </a:tbl>
          </a:graphicData>
        </a:graphic>
      </p:graphicFrame>
      <p:pic>
        <p:nvPicPr>
          <p:cNvPr id="6" name="Graphic 5" descr="Arrow Straight">
            <a:extLst>
              <a:ext uri="{FF2B5EF4-FFF2-40B4-BE49-F238E27FC236}">
                <a16:creationId xmlns:a16="http://schemas.microsoft.com/office/drawing/2014/main" id="{EF29EA2B-CC88-CB21-F707-215027108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61700" y="4432300"/>
            <a:ext cx="914400" cy="914400"/>
          </a:xfrm>
          <a:prstGeom prst="rect">
            <a:avLst/>
          </a:prstGeom>
        </p:spPr>
      </p:pic>
      <p:pic>
        <p:nvPicPr>
          <p:cNvPr id="7" name="Graphic 6" descr="Arrow Straight">
            <a:extLst>
              <a:ext uri="{FF2B5EF4-FFF2-40B4-BE49-F238E27FC236}">
                <a16:creationId xmlns:a16="http://schemas.microsoft.com/office/drawing/2014/main" id="{7AA8C4C5-8FAE-1B6D-B78E-6D90674B1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269875" y="44323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26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6408-7B66-0D9A-6DCA-8E1D30EE1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latin typeface="Garamond" panose="02020404030301010803" pitchFamily="18" charset="0"/>
              </a:rPr>
              <a:t>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D08C40-2E81-C530-A8F0-A96344B25941}"/>
              </a:ext>
            </a:extLst>
          </p:cNvPr>
          <p:cNvSpPr txBox="1"/>
          <p:nvPr/>
        </p:nvSpPr>
        <p:spPr>
          <a:xfrm>
            <a:off x="2146300" y="2191244"/>
            <a:ext cx="731301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pop-up store + event synergy = great idea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776DBA-E680-CF41-333A-9A0CE9585FE0}"/>
              </a:ext>
            </a:extLst>
          </p:cNvPr>
          <p:cNvSpPr txBox="1"/>
          <p:nvPr/>
        </p:nvSpPr>
        <p:spPr>
          <a:xfrm>
            <a:off x="2146300" y="3224419"/>
            <a:ext cx="2783052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throw a party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45B62-A812-DD3A-3E67-A66E5FF3B97E}"/>
              </a:ext>
            </a:extLst>
          </p:cNvPr>
          <p:cNvSpPr txBox="1"/>
          <p:nvPr/>
        </p:nvSpPr>
        <p:spPr>
          <a:xfrm>
            <a:off x="2146300" y="4257594"/>
            <a:ext cx="643014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address battery life and design issues</a:t>
            </a:r>
          </a:p>
        </p:txBody>
      </p:sp>
    </p:spTree>
    <p:extLst>
      <p:ext uri="{BB962C8B-B14F-4D97-AF65-F5344CB8AC3E}">
        <p14:creationId xmlns:p14="http://schemas.microsoft.com/office/powerpoint/2010/main" val="178214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6408-7B66-0D9A-6DCA-8E1D30EE1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latin typeface="Garamond" panose="02020404030301010803" pitchFamily="18" charset="0"/>
              </a:rPr>
              <a:t>Further Inquiry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06E396-E512-0477-F0EF-0F53CBBA6C05}"/>
              </a:ext>
            </a:extLst>
          </p:cNvPr>
          <p:cNvSpPr txBox="1"/>
          <p:nvPr/>
        </p:nvSpPr>
        <p:spPr>
          <a:xfrm>
            <a:off x="838200" y="2198023"/>
            <a:ext cx="495300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analyze all three sentiments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000F46-69B5-EDDA-78D7-43BB9CD8000D}"/>
              </a:ext>
            </a:extLst>
          </p:cNvPr>
          <p:cNvSpPr txBox="1"/>
          <p:nvPr/>
        </p:nvSpPr>
        <p:spPr>
          <a:xfrm>
            <a:off x="838200" y="3367572"/>
            <a:ext cx="9735207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incorporate more features to the model (e.g. tweet length)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9AB30D-0FDB-AF3A-7242-1534C80F2FD3}"/>
              </a:ext>
            </a:extLst>
          </p:cNvPr>
          <p:cNvSpPr txBox="1"/>
          <p:nvPr/>
        </p:nvSpPr>
        <p:spPr>
          <a:xfrm>
            <a:off x="838200" y="4537121"/>
            <a:ext cx="6687207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get to the bottom of overfitting issues</a:t>
            </a:r>
          </a:p>
        </p:txBody>
      </p:sp>
    </p:spTree>
    <p:extLst>
      <p:ext uri="{BB962C8B-B14F-4D97-AF65-F5344CB8AC3E}">
        <p14:creationId xmlns:p14="http://schemas.microsoft.com/office/powerpoint/2010/main" val="417298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93EAED-75FE-3FCA-B719-3E3F092C6C7A}"/>
              </a:ext>
            </a:extLst>
          </p:cNvPr>
          <p:cNvSpPr txBox="1"/>
          <p:nvPr/>
        </p:nvSpPr>
        <p:spPr>
          <a:xfrm>
            <a:off x="5303154" y="6067994"/>
            <a:ext cx="1585692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Garamond" panose="02020404030301010803" pitchFamily="18" charset="0"/>
              </a:rPr>
              <a:t>Aaron Galbraith • 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4987AB-B7D3-0D16-0A5B-8A6D98F84A4D}"/>
              </a:ext>
            </a:extLst>
          </p:cNvPr>
          <p:cNvSpPr txBox="1"/>
          <p:nvPr/>
        </p:nvSpPr>
        <p:spPr>
          <a:xfrm>
            <a:off x="4896152" y="6436294"/>
            <a:ext cx="2399696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www.linkedin.com</a:t>
            </a:r>
            <a:r>
              <a:rPr lang="en-US" sz="1200" dirty="0"/>
              <a:t>/in/</a:t>
            </a:r>
            <a:r>
              <a:rPr lang="en-US" sz="1200" dirty="0" err="1"/>
              <a:t>aarongalbraith</a:t>
            </a:r>
            <a:endParaRPr lang="en-US" sz="12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8B38B8F-0451-13D6-D1FB-6ED1C7475728}"/>
              </a:ext>
            </a:extLst>
          </p:cNvPr>
          <p:cNvSpPr txBox="1">
            <a:spLocks/>
          </p:cNvSpPr>
          <p:nvPr/>
        </p:nvSpPr>
        <p:spPr>
          <a:xfrm>
            <a:off x="3444423" y="2275681"/>
            <a:ext cx="5303154" cy="1189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Garamond" panose="02020404030301010803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13377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6408-7B66-0D9A-6DCA-8E1D30EE1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latin typeface="Garamond" panose="02020404030301010803" pitchFamily="18" charset="0"/>
              </a:rPr>
              <a:t>Background</a:t>
            </a:r>
          </a:p>
        </p:txBody>
      </p:sp>
      <p:pic>
        <p:nvPicPr>
          <p:cNvPr id="1032" name="Picture 8" descr="Pfizer - Free medical icons">
            <a:extLst>
              <a:ext uri="{FF2B5EF4-FFF2-40B4-BE49-F238E27FC236}">
                <a16:creationId xmlns:a16="http://schemas.microsoft.com/office/drawing/2014/main" id="{58B96B59-C4D8-3C77-25B3-B67CECC5D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1918" y="4174716"/>
            <a:ext cx="1808163" cy="1808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he Supreme Court's majority and dissent opinions on Dobbs reveal a schism  : NPR">
            <a:extLst>
              <a:ext uri="{FF2B5EF4-FFF2-40B4-BE49-F238E27FC236}">
                <a16:creationId xmlns:a16="http://schemas.microsoft.com/office/drawing/2014/main" id="{60C6A65A-A05C-504F-96B0-44EF63FC00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07" t="43372" r="12644"/>
          <a:stretch/>
        </p:blipFill>
        <p:spPr bwMode="auto">
          <a:xfrm>
            <a:off x="838200" y="1690688"/>
            <a:ext cx="3502572" cy="202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4BC340-B9A7-F256-5EB0-E1F5D1363137}"/>
              </a:ext>
            </a:extLst>
          </p:cNvPr>
          <p:cNvSpPr txBox="1"/>
          <p:nvPr/>
        </p:nvSpPr>
        <p:spPr>
          <a:xfrm>
            <a:off x="1729940" y="3836162"/>
            <a:ext cx="17190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Garamond" panose="02020404030301010803" pitchFamily="18" charset="0"/>
              </a:rPr>
              <a:t>2022 Dobbs ruling</a:t>
            </a:r>
          </a:p>
        </p:txBody>
      </p:sp>
      <p:pic>
        <p:nvPicPr>
          <p:cNvPr id="1036" name="Picture 12" descr="Reddit blackout: Thousands of communities go dark to protest controversial  new policy | CNN Business">
            <a:extLst>
              <a:ext uri="{FF2B5EF4-FFF2-40B4-BE49-F238E27FC236}">
                <a16:creationId xmlns:a16="http://schemas.microsoft.com/office/drawing/2014/main" id="{E169A8A0-9FDF-4242-B0E8-FB34E1E7E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4832" y="1690687"/>
            <a:ext cx="3038968" cy="202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EA092B-DCF2-D264-B21C-1B8A4FBAE671}"/>
              </a:ext>
            </a:extLst>
          </p:cNvPr>
          <p:cNvSpPr txBox="1"/>
          <p:nvPr/>
        </p:nvSpPr>
        <p:spPr>
          <a:xfrm>
            <a:off x="8314833" y="3836162"/>
            <a:ext cx="3038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Garamond" panose="02020404030301010803" pitchFamily="18" charset="0"/>
              </a:rPr>
              <a:t>reproductive health conversations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C7232C-CD99-D786-E8BB-421C3AD3F293}"/>
              </a:ext>
            </a:extLst>
          </p:cNvPr>
          <p:cNvSpPr txBox="1"/>
          <p:nvPr/>
        </p:nvSpPr>
        <p:spPr>
          <a:xfrm>
            <a:off x="5236453" y="6107658"/>
            <a:ext cx="17190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Garamond" panose="02020404030301010803" pitchFamily="18" charset="0"/>
              </a:rPr>
              <a:t>Pfizer</a:t>
            </a:r>
          </a:p>
        </p:txBody>
      </p:sp>
    </p:spTree>
    <p:extLst>
      <p:ext uri="{BB962C8B-B14F-4D97-AF65-F5344CB8AC3E}">
        <p14:creationId xmlns:p14="http://schemas.microsoft.com/office/powerpoint/2010/main" val="406439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6408-7B66-0D9A-6DCA-8E1D30EE1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latin typeface="Garamond" panose="02020404030301010803" pitchFamily="18" charset="0"/>
              </a:rPr>
              <a:t>Project Goal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B11DEF-156D-A95B-9A97-B134AB875250}"/>
              </a:ext>
            </a:extLst>
          </p:cNvPr>
          <p:cNvSpPr txBox="1"/>
          <p:nvPr/>
        </p:nvSpPr>
        <p:spPr>
          <a:xfrm>
            <a:off x="2095500" y="1859340"/>
            <a:ext cx="8001000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aramond" panose="02020404030301010803" pitchFamily="18" charset="0"/>
              </a:rPr>
              <a:t>to help Pfizer understand public sentiment toward various birth control methods in order to develop and market their products accordingly</a:t>
            </a:r>
          </a:p>
        </p:txBody>
      </p:sp>
    </p:spTree>
    <p:extLst>
      <p:ext uri="{BB962C8B-B14F-4D97-AF65-F5344CB8AC3E}">
        <p14:creationId xmlns:p14="http://schemas.microsoft.com/office/powerpoint/2010/main" val="3624855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6408-7B66-0D9A-6DCA-8E1D30EE1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latin typeface="Garamond" panose="02020404030301010803" pitchFamily="18" charset="0"/>
              </a:rPr>
              <a:t>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05303F-A664-2FB2-88DA-BB51D4CBFA20}"/>
              </a:ext>
            </a:extLst>
          </p:cNvPr>
          <p:cNvSpPr txBox="1"/>
          <p:nvPr/>
        </p:nvSpPr>
        <p:spPr>
          <a:xfrm>
            <a:off x="3492500" y="1819350"/>
            <a:ext cx="520700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aramond" panose="02020404030301010803" pitchFamily="18" charset="0"/>
              </a:rPr>
              <a:t>20,000 reviews from 2008-2017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FE563D-266E-667F-D42B-68E712CF4852}"/>
              </a:ext>
            </a:extLst>
          </p:cNvPr>
          <p:cNvSpPr txBox="1"/>
          <p:nvPr/>
        </p:nvSpPr>
        <p:spPr>
          <a:xfrm>
            <a:off x="5105400" y="3136612"/>
            <a:ext cx="198120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aramond" panose="02020404030301010803" pitchFamily="18" charset="0"/>
              </a:rPr>
              <a:t>1-10 rating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00B0F6-5667-98A3-0CEC-A677A9D0DB83}"/>
              </a:ext>
            </a:extLst>
          </p:cNvPr>
          <p:cNvSpPr txBox="1"/>
          <p:nvPr/>
        </p:nvSpPr>
        <p:spPr>
          <a:xfrm>
            <a:off x="3378200" y="4453874"/>
            <a:ext cx="543560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aramond" panose="02020404030301010803" pitchFamily="18" charset="0"/>
              </a:rPr>
              <a:t>7 different birth control 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DE2154-FE49-3C98-8DEB-E6DF90A415B2}"/>
              </a:ext>
            </a:extLst>
          </p:cNvPr>
          <p:cNvSpPr txBox="1"/>
          <p:nvPr/>
        </p:nvSpPr>
        <p:spPr>
          <a:xfrm>
            <a:off x="3492500" y="2462591"/>
            <a:ext cx="4089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Garamond" panose="02020404030301010803" pitchFamily="18" charset="0"/>
              </a:rPr>
              <a:t>acquired from </a:t>
            </a:r>
            <a:r>
              <a:rPr lang="en-US" sz="1400" dirty="0" err="1">
                <a:latin typeface="Garamond" panose="02020404030301010803" pitchFamily="18" charset="0"/>
              </a:rPr>
              <a:t>drugs.com</a:t>
            </a:r>
            <a:r>
              <a:rPr lang="en-US" sz="1400" dirty="0">
                <a:latin typeface="Garamond" panose="02020404030301010803" pitchFamily="18" charset="0"/>
              </a:rPr>
              <a:t> by researchers at UC Irvine</a:t>
            </a:r>
          </a:p>
        </p:txBody>
      </p:sp>
    </p:spTree>
    <p:extLst>
      <p:ext uri="{BB962C8B-B14F-4D97-AF65-F5344CB8AC3E}">
        <p14:creationId xmlns:p14="http://schemas.microsoft.com/office/powerpoint/2010/main" val="2546916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623334A-A305-393E-CF6C-9D57B4477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814" y="902494"/>
            <a:ext cx="10714372" cy="5053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E06E7A6D-A1C2-ABA2-8F6F-E5E6D0DF0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549" y="902494"/>
            <a:ext cx="5288902" cy="5053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815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59C67F-66AE-C3D9-47BC-55CD4F690450}"/>
              </a:ext>
            </a:extLst>
          </p:cNvPr>
          <p:cNvSpPr txBox="1"/>
          <p:nvPr/>
        </p:nvSpPr>
        <p:spPr>
          <a:xfrm>
            <a:off x="1949450" y="6338986"/>
            <a:ext cx="3365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Garamond" panose="02020404030301010803" pitchFamily="18" charset="0"/>
              </a:rPr>
              <a:t>this data from the Guttmacher Institute, 2014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673EB681-BCFD-7242-2816-7435AF145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0572" y="597940"/>
            <a:ext cx="8250856" cy="5662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7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2F40A3E6-FBF7-B7DC-4422-AF4AED998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362" y="590753"/>
            <a:ext cx="9693275" cy="5676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94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0E508F-8BD2-FCBB-30C2-B56EADBFB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200" y="-3257"/>
            <a:ext cx="6451600" cy="104461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Garamond" panose="02020404030301010803" pitchFamily="18" charset="0"/>
              </a:rPr>
              <a:t>word clouds for </a:t>
            </a:r>
            <a:r>
              <a:rPr lang="en-US" sz="3200" b="1" dirty="0">
                <a:latin typeface="Garamond" panose="02020404030301010803" pitchFamily="18" charset="0"/>
              </a:rPr>
              <a:t>patch </a:t>
            </a:r>
            <a:r>
              <a:rPr lang="en-US" sz="3200" dirty="0">
                <a:latin typeface="Garamond" panose="02020404030301010803" pitchFamily="18" charset="0"/>
              </a:rPr>
              <a:t>reviews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FBA67CA-C6ED-BEE0-79B2-3192D2C6E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3965514"/>
            <a:ext cx="11633200" cy="2616301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71932B12-43AA-0300-BEAE-4C71731E5B62}"/>
              </a:ext>
            </a:extLst>
          </p:cNvPr>
          <p:cNvSpPr/>
          <p:nvPr/>
        </p:nvSpPr>
        <p:spPr>
          <a:xfrm>
            <a:off x="279400" y="3936958"/>
            <a:ext cx="11633200" cy="927142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C515903-26F4-21AC-4916-EC380E6C0066}"/>
              </a:ext>
            </a:extLst>
          </p:cNvPr>
          <p:cNvSpPr/>
          <p:nvPr/>
        </p:nvSpPr>
        <p:spPr>
          <a:xfrm>
            <a:off x="279400" y="5283200"/>
            <a:ext cx="11633200" cy="1298615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D2975E7-6798-345A-DC7D-F3844843D9CF}"/>
              </a:ext>
            </a:extLst>
          </p:cNvPr>
          <p:cNvSpPr/>
          <p:nvPr/>
        </p:nvSpPr>
        <p:spPr>
          <a:xfrm>
            <a:off x="279400" y="4864100"/>
            <a:ext cx="6781800" cy="228600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6700497-430F-5271-4AC2-B38F116AC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226" y="936543"/>
            <a:ext cx="8391548" cy="300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88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0E508F-8BD2-FCBB-30C2-B56EADBFB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200" y="-3257"/>
            <a:ext cx="6451600" cy="104461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Garamond" panose="02020404030301010803" pitchFamily="18" charset="0"/>
              </a:rPr>
              <a:t>word clouds for </a:t>
            </a:r>
            <a:r>
              <a:rPr lang="en-US" sz="3200" b="1" dirty="0">
                <a:latin typeface="Garamond" panose="02020404030301010803" pitchFamily="18" charset="0"/>
              </a:rPr>
              <a:t>pill </a:t>
            </a:r>
            <a:r>
              <a:rPr lang="en-US" sz="3200" dirty="0">
                <a:latin typeface="Garamond" panose="02020404030301010803" pitchFamily="18" charset="0"/>
              </a:rPr>
              <a:t>reviews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29B7667E-E41D-CFDE-C996-53F0299D0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60" y="4406917"/>
            <a:ext cx="11637040" cy="1752566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6D2975E7-6798-345A-DC7D-F3844843D9CF}"/>
              </a:ext>
            </a:extLst>
          </p:cNvPr>
          <p:cNvSpPr/>
          <p:nvPr/>
        </p:nvSpPr>
        <p:spPr>
          <a:xfrm>
            <a:off x="279400" y="4406917"/>
            <a:ext cx="11633200" cy="619051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C515903-26F4-21AC-4916-EC380E6C0066}"/>
              </a:ext>
            </a:extLst>
          </p:cNvPr>
          <p:cNvSpPr/>
          <p:nvPr/>
        </p:nvSpPr>
        <p:spPr>
          <a:xfrm>
            <a:off x="279400" y="5448300"/>
            <a:ext cx="11633200" cy="1133515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C032ABF-206B-5CA7-7B4A-4940445E656A}"/>
              </a:ext>
            </a:extLst>
          </p:cNvPr>
          <p:cNvSpPr/>
          <p:nvPr/>
        </p:nvSpPr>
        <p:spPr>
          <a:xfrm>
            <a:off x="279400" y="5025968"/>
            <a:ext cx="8661400" cy="257232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95C4D21-0924-426C-5E74-BE69B8EFEE66}"/>
              </a:ext>
            </a:extLst>
          </p:cNvPr>
          <p:cNvSpPr/>
          <p:nvPr/>
        </p:nvSpPr>
        <p:spPr>
          <a:xfrm>
            <a:off x="5740400" y="5283200"/>
            <a:ext cx="6172200" cy="165100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6">
            <a:extLst>
              <a:ext uri="{FF2B5EF4-FFF2-40B4-BE49-F238E27FC236}">
                <a16:creationId xmlns:a16="http://schemas.microsoft.com/office/drawing/2014/main" id="{D0210199-824D-6CAF-21A3-0B1F26ABE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8304" y="936542"/>
            <a:ext cx="8391551" cy="300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2938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4" grpId="0" animBg="1"/>
      <p:bldP spid="47" grpId="0" animBg="1"/>
      <p:bldP spid="4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3951</TotalTime>
  <Words>286</Words>
  <Application>Microsoft Macintosh PowerPoint</Application>
  <PresentationFormat>Widescreen</PresentationFormat>
  <Paragraphs>84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Eurostile</vt:lpstr>
      <vt:lpstr>Garamond</vt:lpstr>
      <vt:lpstr>Office Theme</vt:lpstr>
      <vt:lpstr>PowerPoint Presentation</vt:lpstr>
      <vt:lpstr>Background</vt:lpstr>
      <vt:lpstr>Project Goal</vt:lpstr>
      <vt:lpstr>Data</vt:lpstr>
      <vt:lpstr>PowerPoint Presentation</vt:lpstr>
      <vt:lpstr>PowerPoint Presentation</vt:lpstr>
      <vt:lpstr>PowerPoint Presentation</vt:lpstr>
      <vt:lpstr>word clouds for patch reviews</vt:lpstr>
      <vt:lpstr>word clouds for pill reviews</vt:lpstr>
      <vt:lpstr>PowerPoint Presentation</vt:lpstr>
      <vt:lpstr>PowerPoint Presentation</vt:lpstr>
      <vt:lpstr>PowerPoint Presentation</vt:lpstr>
      <vt:lpstr>PowerPoint Presentation</vt:lpstr>
      <vt:lpstr>Methods</vt:lpstr>
      <vt:lpstr>Results – predicting METHODS</vt:lpstr>
      <vt:lpstr>Results – predicting RATINGS</vt:lpstr>
      <vt:lpstr>Recommendations</vt:lpstr>
      <vt:lpstr>Further Inquiry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</cp:revision>
  <cp:lastPrinted>2023-10-09T18:57:03Z</cp:lastPrinted>
  <dcterms:created xsi:type="dcterms:W3CDTF">2023-09-07T18:33:55Z</dcterms:created>
  <dcterms:modified xsi:type="dcterms:W3CDTF">2023-11-20T02:00:49Z</dcterms:modified>
</cp:coreProperties>
</file>

<file path=docProps/thumbnail.jpeg>
</file>